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6"/>
  </p:notesMasterIdLst>
  <p:handoutMasterIdLst>
    <p:handoutMasterId r:id="rId17"/>
  </p:handoutMasterIdLst>
  <p:sldIdLst>
    <p:sldId id="362" r:id="rId2"/>
    <p:sldId id="363" r:id="rId3"/>
    <p:sldId id="364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7" autoAdjust="0"/>
    <p:restoredTop sz="65092" autoAdjust="0"/>
  </p:normalViewPr>
  <p:slideViewPr>
    <p:cSldViewPr snapToGrid="0">
      <p:cViewPr varScale="1">
        <p:scale>
          <a:sx n="70" d="100"/>
          <a:sy n="70" d="100"/>
        </p:scale>
        <p:origin x="471" y="27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3105151" y="979059"/>
            <a:ext cx="5981700" cy="583047"/>
          </a:xfrm>
        </p:spPr>
        <p:txBody>
          <a:bodyPr/>
          <a:lstStyle>
            <a:lvl1pPr marL="0" indent="0" algn="ctr">
              <a:buNone/>
              <a:defRPr sz="3200" b="0"/>
            </a:lvl1pPr>
          </a:lstStyle>
          <a:p>
            <a:pPr algn="ctr"/>
            <a:r>
              <a:rPr lang="en-US" sz="3200" b="1" dirty="0">
                <a:latin typeface="Franklin Gothic Book" panose="020B0503020102020204" pitchFamily="34" charset="0"/>
              </a:rPr>
              <a:t>&lt;Session&gt;-&lt;Paper#&gt;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68474"/>
            <a:ext cx="10363200" cy="1470024"/>
          </a:xfrm>
        </p:spPr>
        <p:txBody>
          <a:bodyPr>
            <a:normAutofit/>
          </a:bodyPr>
          <a:lstStyle>
            <a:lvl1pPr marL="0" indent="0" algn="ctr">
              <a:buNone/>
              <a:defRPr sz="4400" b="1"/>
            </a:lvl1pPr>
            <a:lvl2pPr marL="347472" indent="0">
              <a:buNone/>
              <a:defRPr/>
            </a:lvl2pPr>
          </a:lstStyle>
          <a:p>
            <a:pPr lvl="0"/>
            <a:r>
              <a:rPr lang="en-US" dirty="0"/>
              <a:t>&lt;Title of Presentation&gt;</a:t>
            </a:r>
          </a:p>
          <a:p>
            <a:pPr lvl="2"/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5"/>
            <a:ext cx="8534400" cy="134840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828800" y="5234609"/>
            <a:ext cx="8534400" cy="908366"/>
          </a:xfrm>
        </p:spPr>
        <p:txBody>
          <a:bodyPr>
            <a:normAutofit/>
          </a:bodyPr>
          <a:lstStyle>
            <a:lvl1pPr marL="0" indent="0" algn="ctr">
              <a:buNone/>
              <a:defRPr sz="2600" b="1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18376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968" y="1"/>
            <a:ext cx="10972800" cy="943429"/>
          </a:xfrm>
        </p:spPr>
        <p:txBody>
          <a:bodyPr/>
          <a:lstStyle>
            <a:lvl1pPr>
              <a:defRPr sz="4400" b="1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 sz="2400">
                <a:latin typeface="Franklin Gothic Book" panose="020B0503020102020204" pitchFamily="34" charset="0"/>
              </a:defRPr>
            </a:lvl3pPr>
            <a:lvl4pPr>
              <a:defRPr sz="2000">
                <a:latin typeface="Franklin Gothic Book" panose="020B0503020102020204" pitchFamily="34" charset="0"/>
              </a:defRPr>
            </a:lvl4pPr>
            <a:lvl5pPr>
              <a:defRPr sz="20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9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7472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2pPr>
            <a:lvl3pPr marL="694944" indent="0">
              <a:buNone/>
              <a:defRPr sz="1216">
                <a:solidFill>
                  <a:schemeClr val="tx1">
                    <a:tint val="75000"/>
                  </a:schemeClr>
                </a:solidFill>
              </a:defRPr>
            </a:lvl3pPr>
            <a:lvl4pPr marL="1042416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4pPr>
            <a:lvl5pPr marL="1389888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5pPr>
            <a:lvl6pPr marL="1737360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6pPr>
            <a:lvl7pPr marL="2084832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7pPr>
            <a:lvl8pPr marL="2432304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8pPr>
            <a:lvl9pPr marL="2779776" indent="0">
              <a:buNone/>
              <a:defRPr sz="10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2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477" y="0"/>
            <a:ext cx="932785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4005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4005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593" y="0"/>
            <a:ext cx="9327851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8258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7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8258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513" y="0"/>
            <a:ext cx="9327851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5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2201" y="273056"/>
            <a:ext cx="6815667" cy="57220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520"/>
            </a:lvl6pPr>
            <a:lvl7pPr>
              <a:defRPr sz="1520"/>
            </a:lvl7pPr>
            <a:lvl8pPr>
              <a:defRPr sz="1520"/>
            </a:lvl8pPr>
            <a:lvl9pPr>
              <a:defRPr sz="152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755651" y="255821"/>
            <a:ext cx="4011084" cy="1162051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  <a:lvl2pPr marL="347472" indent="0">
              <a:buNone/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520"/>
            </a:lvl6pPr>
            <a:lvl7pPr>
              <a:defRPr sz="1520"/>
            </a:lvl7pPr>
            <a:lvl8pPr>
              <a:defRPr sz="1520"/>
            </a:lvl8pPr>
            <a:lvl9pPr>
              <a:defRPr sz="152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766944" y="1435102"/>
            <a:ext cx="3999789" cy="45600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520"/>
            </a:lvl6pPr>
            <a:lvl7pPr>
              <a:defRPr sz="1520"/>
            </a:lvl7pPr>
            <a:lvl8pPr>
              <a:defRPr sz="1520"/>
            </a:lvl8pPr>
            <a:lvl9pPr>
              <a:defRPr sz="152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6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347472" indent="0">
              <a:buNone/>
              <a:defRPr sz="2128"/>
            </a:lvl2pPr>
            <a:lvl3pPr marL="694944" indent="0">
              <a:buNone/>
              <a:defRPr sz="1824"/>
            </a:lvl3pPr>
            <a:lvl4pPr marL="1042416" indent="0">
              <a:buNone/>
              <a:defRPr sz="1520"/>
            </a:lvl4pPr>
            <a:lvl5pPr marL="1389888" indent="0">
              <a:buNone/>
              <a:defRPr sz="1520"/>
            </a:lvl5pPr>
            <a:lvl6pPr marL="1737360" indent="0">
              <a:buNone/>
              <a:defRPr sz="1520"/>
            </a:lvl6pPr>
            <a:lvl7pPr marL="2084832" indent="0">
              <a:buNone/>
              <a:defRPr sz="1520"/>
            </a:lvl7pPr>
            <a:lvl8pPr marL="2432304" indent="0">
              <a:buNone/>
              <a:defRPr sz="1520"/>
            </a:lvl8pPr>
            <a:lvl9pPr marL="2779776" indent="0">
              <a:buNone/>
              <a:defRPr sz="152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7472" indent="0">
              <a:buNone/>
              <a:defRPr sz="912"/>
            </a:lvl2pPr>
            <a:lvl3pPr marL="694944" indent="0">
              <a:buNone/>
              <a:defRPr sz="760"/>
            </a:lvl3pPr>
            <a:lvl4pPr marL="1042416" indent="0">
              <a:buNone/>
              <a:defRPr sz="684"/>
            </a:lvl4pPr>
            <a:lvl5pPr marL="1389888" indent="0">
              <a:buNone/>
              <a:defRPr sz="684"/>
            </a:lvl5pPr>
            <a:lvl6pPr marL="1737360" indent="0">
              <a:buNone/>
              <a:defRPr sz="684"/>
            </a:lvl6pPr>
            <a:lvl7pPr marL="2084832" indent="0">
              <a:buNone/>
              <a:defRPr sz="684"/>
            </a:lvl7pPr>
            <a:lvl8pPr marL="2432304" indent="0">
              <a:buNone/>
              <a:defRPr sz="684"/>
            </a:lvl8pPr>
            <a:lvl9pPr marL="2779776" indent="0">
              <a:buNone/>
              <a:defRPr sz="684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s-inner.jpg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30088"/>
            <a:ext cx="12192000" cy="9186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-1"/>
            <a:ext cx="932785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57645"/>
            <a:ext cx="10972800" cy="4718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-1" y="6582668"/>
            <a:ext cx="26343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&lt;Session&gt;-&lt;Paper#&gt;</a:t>
            </a:r>
            <a:endParaRPr lang="en-US" sz="1100" b="0" i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4B794A4A-82CB-447F-A2B3-7FFD593E11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8" r="56223" b="11741"/>
          <a:stretch/>
        </p:blipFill>
        <p:spPr>
          <a:xfrm>
            <a:off x="8839200" y="6228781"/>
            <a:ext cx="1467775" cy="2874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A8446F8-AA60-4512-9896-9F1C84A02AA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334" y="-1"/>
            <a:ext cx="421666" cy="9144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374203" y="6170072"/>
            <a:ext cx="41296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baseline="0" dirty="0" smtClean="0">
                <a:solidFill>
                  <a:schemeClr val="bg1"/>
                </a:solidFill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</a:rPr>
              <a:t>2018 IEEE MTT-S </a:t>
            </a:r>
            <a:r>
              <a:rPr lang="en-US" sz="1050" b="1" dirty="0" smtClean="0">
                <a:solidFill>
                  <a:schemeClr val="bg1"/>
                </a:solidFill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</a:rPr>
              <a:t>Radio Frequency Integrated</a:t>
            </a:r>
            <a:r>
              <a:rPr lang="en-US" sz="1050" b="1" baseline="0" dirty="0" smtClean="0">
                <a:solidFill>
                  <a:schemeClr val="bg1"/>
                </a:solidFill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</a:rPr>
              <a:t> Circuits Symposium</a:t>
            </a:r>
          </a:p>
          <a:p>
            <a:pPr algn="ctr"/>
            <a:r>
              <a:rPr lang="en-US" sz="1050" b="0" baseline="0" dirty="0" smtClean="0">
                <a:solidFill>
                  <a:schemeClr val="bg1"/>
                </a:solidFill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</a:rPr>
              <a:t>10-12 June 2018, Philadelphia, PA</a:t>
            </a:r>
            <a:endParaRPr lang="en-US" sz="1050" b="0" dirty="0">
              <a:solidFill>
                <a:schemeClr val="bg1"/>
              </a:solidFill>
              <a:latin typeface="Intel Clear Light" panose="020B0404020203020204" pitchFamily="34" charset="0"/>
              <a:ea typeface="Intel Clear Light" panose="020B0404020203020204" pitchFamily="34" charset="0"/>
              <a:cs typeface="Intel Clear Light" panose="020B04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8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</p:sldLayoutIdLst>
  <p:hf hdr="0" dt="0"/>
  <p:txStyles>
    <p:titleStyle>
      <a:lvl1pPr algn="l" defTabSz="694944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60604" indent="-260604" algn="l" defTabSz="6949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564642" indent="-217170" algn="l" defTabSz="6949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86868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216152" indent="-173736" algn="l" defTabSz="69494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1563624" indent="-173736" algn="l" defTabSz="69494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1911096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258568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60604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2953512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1pPr>
      <a:lvl2pPr marL="34747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3pPr>
      <a:lvl4pPr marL="104241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7pPr>
      <a:lvl8pPr marL="243230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8pPr>
      <a:lvl9pPr marL="277977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RFIC Interactive Forum (IF) </a:t>
            </a:r>
          </a:p>
          <a:p>
            <a:r>
              <a:rPr lang="en-US"/>
              <a:t>PowerPoint Presentation Template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83355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9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53411C-A74D-4F2D-B492-6C7495CC5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957089-7476-499A-8D3B-3FD566028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524" y="5243744"/>
            <a:ext cx="10734502" cy="50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Note: Show important measurements here. </a:t>
            </a:r>
            <a:r>
              <a:rPr lang="en-US" sz="2000" b="1" dirty="0">
                <a:solidFill>
                  <a:srgbClr val="FF0000"/>
                </a:solidFill>
                <a:ea typeface="Helvetica Neue"/>
                <a:cs typeface="Helvetica Neue"/>
                <a:sym typeface="Helvetica Neue"/>
              </a:rPr>
              <a:t>Provide key results that validate stated design goals.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0F4CA06-C2D9-4A3F-9925-59EBD121A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Shape 152">
            <a:extLst>
              <a:ext uri="{FF2B5EF4-FFF2-40B4-BE49-F238E27FC236}">
                <a16:creationId xmlns="" xmlns:a16="http://schemas.microsoft.com/office/drawing/2014/main" id="{D4A9BE35-B2CA-4863-981E-A6558AC9B6CD}"/>
              </a:ext>
            </a:extLst>
          </p:cNvPr>
          <p:cNvSpPr txBox="1">
            <a:spLocks/>
          </p:cNvSpPr>
          <p:nvPr/>
        </p:nvSpPr>
        <p:spPr>
          <a:xfrm rot="16200000">
            <a:off x="-1979508" y="3521879"/>
            <a:ext cx="4392554" cy="433538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>
              <a:buClr>
                <a:srgbClr val="366092"/>
              </a:buClr>
              <a:buSzPct val="25000"/>
            </a:pPr>
            <a:r>
              <a:rPr lang="en-US" sz="2800" kern="0" dirty="0">
                <a:solidFill>
                  <a:srgbClr val="366092"/>
                </a:solidFill>
                <a:latin typeface="Franklin Gothic Medium" panose="020B0603020102020204" pitchFamily="34" charset="0"/>
                <a:sym typeface="Source Sans Pro"/>
              </a:rPr>
              <a:t>QUANTITATIVE IMPACT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9734E5A-CC35-4815-9D9B-B32F56BF362B}"/>
              </a:ext>
            </a:extLst>
          </p:cNvPr>
          <p:cNvSpPr/>
          <p:nvPr/>
        </p:nvSpPr>
        <p:spPr>
          <a:xfrm>
            <a:off x="1553073" y="1614255"/>
            <a:ext cx="2919174" cy="174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Important measurement </a:t>
            </a:r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004D146-3240-4BB9-B6EE-18824B01DCF2}"/>
              </a:ext>
            </a:extLst>
          </p:cNvPr>
          <p:cNvSpPr/>
          <p:nvPr/>
        </p:nvSpPr>
        <p:spPr>
          <a:xfrm>
            <a:off x="7649073" y="1542371"/>
            <a:ext cx="2919174" cy="1747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Important measurement </a:t>
            </a:r>
          </a:p>
          <a:p>
            <a:pPr algn="ctr"/>
            <a:r>
              <a:rPr lang="en-US" dirty="0"/>
              <a:t>2</a:t>
            </a:r>
          </a:p>
        </p:txBody>
      </p:sp>
      <p:sp>
        <p:nvSpPr>
          <p:cNvPr id="12" name="Shape 153">
            <a:extLst>
              <a:ext uri="{FF2B5EF4-FFF2-40B4-BE49-F238E27FC236}">
                <a16:creationId xmlns="" xmlns:a16="http://schemas.microsoft.com/office/drawing/2014/main" id="{62135FDA-C686-4118-AFC2-44C48BF07F0A}"/>
              </a:ext>
            </a:extLst>
          </p:cNvPr>
          <p:cNvSpPr txBox="1"/>
          <p:nvPr/>
        </p:nvSpPr>
        <p:spPr>
          <a:xfrm rot="2049394">
            <a:off x="9658015" y="1201639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935631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C4ACA2-9A3E-48B5-9976-4D6D9DDA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C0FBB4-97DD-44DD-9935-7781353C9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5378335"/>
            <a:ext cx="10972800" cy="61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Note: Include comparison table (Identify critical and relevant parameters).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D2326EF-660E-4E6C-93A7-407370A7B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Shape 153">
            <a:extLst>
              <a:ext uri="{FF2B5EF4-FFF2-40B4-BE49-F238E27FC236}">
                <a16:creationId xmlns="" xmlns:a16="http://schemas.microsoft.com/office/drawing/2014/main" id="{B11D45A6-1560-4B7F-BCF8-096339EBAF38}"/>
              </a:ext>
            </a:extLst>
          </p:cNvPr>
          <p:cNvSpPr txBox="1"/>
          <p:nvPr/>
        </p:nvSpPr>
        <p:spPr>
          <a:xfrm rot="2049394">
            <a:off x="9658015" y="1201639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7" name="Shape 152">
            <a:extLst>
              <a:ext uri="{FF2B5EF4-FFF2-40B4-BE49-F238E27FC236}">
                <a16:creationId xmlns="" xmlns:a16="http://schemas.microsoft.com/office/drawing/2014/main" id="{50211B28-E728-42F2-95D2-7AE8C1D254AF}"/>
              </a:ext>
            </a:extLst>
          </p:cNvPr>
          <p:cNvSpPr txBox="1">
            <a:spLocks/>
          </p:cNvSpPr>
          <p:nvPr/>
        </p:nvSpPr>
        <p:spPr>
          <a:xfrm rot="16200000">
            <a:off x="-1979508" y="3521879"/>
            <a:ext cx="4392554" cy="433538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>
              <a:buClr>
                <a:srgbClr val="366092"/>
              </a:buClr>
              <a:buSzPct val="25000"/>
            </a:pPr>
            <a:r>
              <a:rPr lang="en-US" sz="2800" kern="0" dirty="0">
                <a:solidFill>
                  <a:srgbClr val="366092"/>
                </a:solidFill>
                <a:latin typeface="Franklin Gothic Medium" panose="020B0603020102020204" pitchFamily="34" charset="0"/>
                <a:sym typeface="Source Sans Pro"/>
              </a:rPr>
              <a:t>QUANTITATIVE IMPACT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B5D6B95-83C5-4DA7-B4B0-3A32202DD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410" y="1101372"/>
            <a:ext cx="6781348" cy="362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4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617397-EA87-4F8B-BF6A-C298251D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6734A3-41F8-4231-B2AE-0A2FFB064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290691"/>
            <a:ext cx="10972800" cy="685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Note:  Show physical set-up (e.g., die photo, test set-up </a:t>
            </a:r>
            <a:r>
              <a:rPr lang="en-US" sz="2000" b="1" dirty="0" err="1">
                <a:solidFill>
                  <a:srgbClr val="FF0000"/>
                </a:solidFill>
              </a:rPr>
              <a:t>etc</a:t>
            </a:r>
            <a:r>
              <a:rPr lang="en-US" sz="2000" b="1" dirty="0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94FF8F4-3815-4EF7-855C-844D48B29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Shape 152">
            <a:extLst>
              <a:ext uri="{FF2B5EF4-FFF2-40B4-BE49-F238E27FC236}">
                <a16:creationId xmlns="" xmlns:a16="http://schemas.microsoft.com/office/drawing/2014/main" id="{47BD84DA-6BCE-47E1-B21C-02944B5359EA}"/>
              </a:ext>
            </a:extLst>
          </p:cNvPr>
          <p:cNvSpPr txBox="1">
            <a:spLocks/>
          </p:cNvSpPr>
          <p:nvPr/>
        </p:nvSpPr>
        <p:spPr>
          <a:xfrm rot="-5400000">
            <a:off x="-1797561" y="3545324"/>
            <a:ext cx="4392554" cy="79743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buClr>
                <a:srgbClr val="366092"/>
              </a:buClr>
              <a:buSzPct val="25000"/>
            </a:pPr>
            <a:r>
              <a:rPr lang="en-US" sz="2800" dirty="0">
                <a:solidFill>
                  <a:srgbClr val="366092"/>
                </a:solidFill>
                <a:latin typeface="Franklin Gothic Medium" panose="020B0603020102020204" pitchFamily="34" charset="0"/>
                <a:sym typeface="Source Sans Pro"/>
              </a:rPr>
              <a:t>DESIGN SUMMARY AND CONCLUSION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60F397A-FAE4-422B-AD94-05195C0F08E6}"/>
              </a:ext>
            </a:extLst>
          </p:cNvPr>
          <p:cNvSpPr/>
          <p:nvPr/>
        </p:nvSpPr>
        <p:spPr>
          <a:xfrm>
            <a:off x="1627446" y="1747763"/>
            <a:ext cx="3240899" cy="222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DIE PHOTO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DD4FA15-DEC9-47FF-89D2-C2BA116D4639}"/>
              </a:ext>
            </a:extLst>
          </p:cNvPr>
          <p:cNvSpPr/>
          <p:nvPr/>
        </p:nvSpPr>
        <p:spPr>
          <a:xfrm>
            <a:off x="7365575" y="1747763"/>
            <a:ext cx="3386810" cy="222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 BOARD/MEASUREMENT SET-UP</a:t>
            </a:r>
          </a:p>
        </p:txBody>
      </p:sp>
      <p:sp>
        <p:nvSpPr>
          <p:cNvPr id="10" name="Shape 153">
            <a:extLst>
              <a:ext uri="{FF2B5EF4-FFF2-40B4-BE49-F238E27FC236}">
                <a16:creationId xmlns="" xmlns:a16="http://schemas.microsoft.com/office/drawing/2014/main" id="{EB19F0EE-E235-4D34-974B-848D57A4F800}"/>
              </a:ext>
            </a:extLst>
          </p:cNvPr>
          <p:cNvSpPr txBox="1"/>
          <p:nvPr/>
        </p:nvSpPr>
        <p:spPr>
          <a:xfrm rot="2049394">
            <a:off x="9658015" y="1201639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38539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92FF73-10A5-434C-A8A5-61BA3A29D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B8719D-0921-4E06-9EB7-3F59BB453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432" y="1257645"/>
            <a:ext cx="10784968" cy="4079126"/>
          </a:xfrm>
        </p:spPr>
        <p:txBody>
          <a:bodyPr/>
          <a:lstStyle/>
          <a:p>
            <a:r>
              <a:rPr lang="en-US" dirty="0"/>
              <a:t>An XYZ is </a:t>
            </a:r>
            <a:r>
              <a:rPr lang="en-US" dirty="0" err="1"/>
              <a:t>desribed</a:t>
            </a:r>
            <a:endParaRPr lang="en-US" dirty="0"/>
          </a:p>
          <a:p>
            <a:pPr marL="684213" lvl="1" indent="-336550"/>
            <a:r>
              <a:rPr lang="en-US"/>
              <a:t>Feature </a:t>
            </a:r>
            <a:r>
              <a:rPr lang="en-US" dirty="0"/>
              <a:t>1 (</a:t>
            </a:r>
            <a:r>
              <a:rPr lang="en-US" dirty="0" err="1"/>
              <a:t>eg.</a:t>
            </a:r>
            <a:r>
              <a:rPr lang="en-US" dirty="0"/>
              <a:t>, high efficiency/low noise figure </a:t>
            </a:r>
            <a:r>
              <a:rPr lang="en-US" dirty="0" err="1"/>
              <a:t>etc</a:t>
            </a:r>
            <a:r>
              <a:rPr lang="en-US" dirty="0"/>
              <a:t> ) is  demonstrated</a:t>
            </a:r>
          </a:p>
          <a:p>
            <a:pPr lvl="1"/>
            <a:r>
              <a:rPr lang="en-US" dirty="0"/>
              <a:t>  ….</a:t>
            </a:r>
          </a:p>
          <a:p>
            <a:endParaRPr lang="en-US" dirty="0"/>
          </a:p>
          <a:p>
            <a:r>
              <a:rPr lang="en-US" dirty="0"/>
              <a:t>Future goals and potential enhancements </a:t>
            </a:r>
          </a:p>
          <a:p>
            <a:pPr lvl="1"/>
            <a:r>
              <a:rPr lang="en-US" dirty="0"/>
              <a:t> (e.g.) migrate approach to higher frequencies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A8380B0-DFDF-4A4B-9668-CE2DC74C7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Shape 152">
            <a:extLst>
              <a:ext uri="{FF2B5EF4-FFF2-40B4-BE49-F238E27FC236}">
                <a16:creationId xmlns="" xmlns:a16="http://schemas.microsoft.com/office/drawing/2014/main" id="{264D0482-3CA6-4F2F-853D-D9C4137C630E}"/>
              </a:ext>
            </a:extLst>
          </p:cNvPr>
          <p:cNvSpPr txBox="1">
            <a:spLocks/>
          </p:cNvSpPr>
          <p:nvPr/>
        </p:nvSpPr>
        <p:spPr>
          <a:xfrm rot="-5400000">
            <a:off x="-1797561" y="3545324"/>
            <a:ext cx="4392554" cy="79743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buClr>
                <a:srgbClr val="366092"/>
              </a:buClr>
              <a:buSzPct val="25000"/>
            </a:pPr>
            <a:r>
              <a:rPr lang="en-US" sz="2800" dirty="0">
                <a:solidFill>
                  <a:srgbClr val="366092"/>
                </a:solidFill>
                <a:latin typeface="Franklin Gothic Medium" panose="020B0603020102020204" pitchFamily="34" charset="0"/>
                <a:sym typeface="Source Sans Pro"/>
              </a:rPr>
              <a:t>DESIGN SUMMARY AND CONCLUSION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A56BC24-6110-437A-9FD1-1E71AEF6F86F}"/>
              </a:ext>
            </a:extLst>
          </p:cNvPr>
          <p:cNvSpPr txBox="1">
            <a:spLocks/>
          </p:cNvSpPr>
          <p:nvPr/>
        </p:nvSpPr>
        <p:spPr>
          <a:xfrm>
            <a:off x="609600" y="5453149"/>
            <a:ext cx="10972800" cy="522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60604" indent="-260604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564642" indent="-217170" algn="l" defTabSz="6949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868680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216152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563624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1911096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58568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6040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3512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</a:rPr>
              <a:t>Note: Summarize clearly what was achieved or demonstrated in the work. Describe future directions, if relevant.</a:t>
            </a:r>
          </a:p>
        </p:txBody>
      </p:sp>
      <p:sp>
        <p:nvSpPr>
          <p:cNvPr id="7" name="Shape 153">
            <a:extLst>
              <a:ext uri="{FF2B5EF4-FFF2-40B4-BE49-F238E27FC236}">
                <a16:creationId xmlns="" xmlns:a16="http://schemas.microsoft.com/office/drawing/2014/main" id="{34F3329A-9A30-4BEC-BE54-6EAAC1A50CCB}"/>
              </a:ext>
            </a:extLst>
          </p:cNvPr>
          <p:cNvSpPr txBox="1"/>
          <p:nvPr/>
        </p:nvSpPr>
        <p:spPr>
          <a:xfrm rot="2049394">
            <a:off x="9658015" y="1201639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06310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D4E317-4BC3-47BF-ABD1-54DF5A0B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RFIC Interactive Forum Layout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56EB817-D1B5-44F2-A097-3E504E0DB4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 Placeholder 7">
            <a:extLst>
              <a:ext uri="{FF2B5EF4-FFF2-40B4-BE49-F238E27FC236}">
                <a16:creationId xmlns="" xmlns:a16="http://schemas.microsoft.com/office/drawing/2014/main" id="{E797E528-1378-4802-A1EA-93634CB665C1}"/>
              </a:ext>
            </a:extLst>
          </p:cNvPr>
          <p:cNvSpPr txBox="1">
            <a:spLocks/>
          </p:cNvSpPr>
          <p:nvPr/>
        </p:nvSpPr>
        <p:spPr>
          <a:xfrm>
            <a:off x="304800" y="5754534"/>
            <a:ext cx="11647713" cy="3362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347502" marR="0" lvl="1" indent="-4601" algn="l" rtl="0">
              <a:lnSpc>
                <a:spcPct val="100000"/>
              </a:lnSpc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912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695002" marR="0" lvl="2" indent="-9202" algn="l" rtl="0">
              <a:lnSpc>
                <a:spcPct val="100000"/>
              </a:lnSpc>
              <a:spcBef>
                <a:spcPts val="15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761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042503" marR="0" lvl="3" indent="-1103" algn="l" rtl="0">
              <a:lnSpc>
                <a:spcPct val="100000"/>
              </a:lnSpc>
              <a:spcBef>
                <a:spcPts val="13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684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390005" marR="0" lvl="4" indent="-5704" algn="l" rtl="0">
              <a:lnSpc>
                <a:spcPct val="100000"/>
              </a:lnSpc>
              <a:spcBef>
                <a:spcPts val="13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684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737506" marR="0" lvl="5" indent="-10305" algn="l" rtl="0">
              <a:lnSpc>
                <a:spcPct val="100000"/>
              </a:lnSpc>
              <a:spcBef>
                <a:spcPts val="137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None/>
              <a:defRPr sz="684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085007" marR="0" lvl="6" indent="-2207" algn="l" rtl="0">
              <a:lnSpc>
                <a:spcPct val="100000"/>
              </a:lnSpc>
              <a:spcBef>
                <a:spcPts val="137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None/>
              <a:defRPr sz="684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432508" marR="0" lvl="7" indent="-6807" algn="l" rtl="0">
              <a:lnSpc>
                <a:spcPct val="100000"/>
              </a:lnSpc>
              <a:spcBef>
                <a:spcPts val="137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None/>
              <a:defRPr sz="684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780010" marR="0" lvl="8" indent="-11409" algn="l" rtl="0">
              <a:lnSpc>
                <a:spcPct val="100000"/>
              </a:lnSpc>
              <a:spcBef>
                <a:spcPts val="137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None/>
              <a:defRPr sz="684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IMPORTANT NOTE: Presenters  must check in, at the Check-In Area, at least 15 minutes prior to the start of their session.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3AD359-6318-4A1D-B5E8-A482295441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796" y="1112515"/>
            <a:ext cx="7708408" cy="463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5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7EE5CE-2F38-4DC4-99EB-D0A5CB1D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PowerPoint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10EFFF-F637-4FF4-BBE3-0E825F66A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43430"/>
            <a:ext cx="10972800" cy="5257585"/>
          </a:xfrm>
        </p:spPr>
        <p:txBody>
          <a:bodyPr>
            <a:normAutofit/>
          </a:bodyPr>
          <a:lstStyle/>
          <a:p>
            <a:r>
              <a:rPr lang="en-US" sz="2000" dirty="0"/>
              <a:t>Your Interactive Forum (IF) presentations at RFIC 2018 will consist of two parts:</a:t>
            </a:r>
          </a:p>
          <a:p>
            <a:pPr lvl="1"/>
            <a:r>
              <a:rPr lang="en-US" sz="2000" dirty="0"/>
              <a:t> A printed “Poster” affixed to a “Poster Board”, aka meter-board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ea typeface="Arial"/>
                <a:cs typeface="Arial"/>
                <a:sym typeface="Arial"/>
              </a:rPr>
              <a:t>A PDF or PowerPoint presentation on a 55” monitor, using the provided computer</a:t>
            </a:r>
          </a:p>
          <a:p>
            <a:r>
              <a:rPr lang="en-US" sz="2000" dirty="0"/>
              <a:t>This guideline is for the second part, the PowerPoint presentation (see highlighted section below)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ea typeface="Arial"/>
                <a:cs typeface="Arial"/>
                <a:sym typeface="Arial"/>
              </a:rPr>
              <a:t>A </a:t>
            </a:r>
            <a:r>
              <a:rPr lang="en-US" sz="2000" b="1" u="sng" dirty="0">
                <a:ea typeface="Arial"/>
                <a:cs typeface="Arial"/>
                <a:sym typeface="Arial"/>
              </a:rPr>
              <a:t>single, printed summary poster</a:t>
            </a:r>
            <a:r>
              <a:rPr lang="en-US" sz="2000" dirty="0">
                <a:ea typeface="Arial"/>
                <a:cs typeface="Arial"/>
                <a:sym typeface="Arial"/>
              </a:rPr>
              <a:t> discussing the participant’s research in broad strokes. This poster will be in the form of a “Penta” chart, which covers the primary motivations, insights, and results of the project. </a:t>
            </a:r>
            <a:r>
              <a:rPr lang="en-US" sz="2000" i="1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Participants are responsible for preparing, printing, and bringing their poster to their specific IF session</a:t>
            </a:r>
            <a:r>
              <a:rPr lang="en-US" sz="2000" dirty="0">
                <a:ea typeface="Arial"/>
                <a:cs typeface="Arial"/>
                <a:sym typeface="Arial"/>
              </a:rPr>
              <a:t>.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  <a:ea typeface="Arial"/>
                <a:cs typeface="Arial"/>
                <a:sym typeface="Arial"/>
              </a:rPr>
              <a:t>A </a:t>
            </a:r>
            <a:r>
              <a:rPr lang="en-US" sz="2000" b="1" u="sng" dirty="0">
                <a:highlight>
                  <a:srgbClr val="FFFF00"/>
                </a:highlight>
                <a:ea typeface="Arial"/>
                <a:cs typeface="Arial"/>
                <a:sym typeface="Arial"/>
              </a:rPr>
              <a:t>short set of PowerPoint slides</a:t>
            </a:r>
            <a:r>
              <a:rPr lang="en-US" sz="2000" dirty="0">
                <a:highlight>
                  <a:srgbClr val="FFFF00"/>
                </a:highlight>
                <a:ea typeface="Arial"/>
                <a:cs typeface="Arial"/>
                <a:sym typeface="Arial"/>
              </a:rPr>
              <a:t> that will be displayed on a 55” monitor. These slides will be tied to subject areas displayed on the Penta chart, and will allow participants to discuss their methods, results, and conclusions in more detail with forum attendees.</a:t>
            </a:r>
          </a:p>
          <a:p>
            <a:pPr marL="347472" lvl="1" indent="0">
              <a:buNone/>
            </a:pPr>
            <a:endParaRPr lang="en-US" sz="2000" dirty="0">
              <a:ea typeface="Arial"/>
              <a:cs typeface="Arial"/>
              <a:sym typeface="Arial"/>
            </a:endParaRPr>
          </a:p>
          <a:p>
            <a:pPr marL="284163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</a:rPr>
              <a:t>IMPORTANT NOTE: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</a:rPr>
              <a:t>IF Presenters MUST check in with the Session Chair(s) at the Check-In Area (see map on slide 14) at least 15 minutes prior to the start of their session.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67814AE-C287-4D12-84D7-D0D885152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7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A353E2-53A7-4929-962E-183293FD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PowerPoint (or PDF)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9C3690-D117-4EB0-9343-6526CF5FE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43430"/>
            <a:ext cx="10972800" cy="568020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chemeClr val="dk1"/>
                </a:solidFill>
              </a:rPr>
              <a:t>RFIC</a:t>
            </a:r>
            <a:r>
              <a:rPr lang="en-US" dirty="0">
                <a:solidFill>
                  <a:schemeClr val="dk1"/>
                </a:solidFill>
                <a:sym typeface="Arial"/>
              </a:rPr>
              <a:t>2018 will provide each IF Presenter the option to provide additional details of their work, as a PowerPoint or PDF presentation, on a 55” monitor using a computer. The monitor and computer are made available at each IF station.</a:t>
            </a:r>
            <a:endParaRPr lang="en-US" dirty="0">
              <a:solidFill>
                <a:schemeClr val="dk1"/>
              </a:solidFill>
            </a:endParaRPr>
          </a:p>
          <a:p>
            <a:pPr marL="804863" lvl="1" indent="-457200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chemeClr val="dk1"/>
                </a:solidFill>
                <a:sym typeface="Source Sans Pro"/>
              </a:rPr>
              <a:t>This PowerPoint document is the mandatory RFIC2018 IF Presentation template and includes all necessary logos and banners. The presentation must be prepared in landscape with an aspect ratio of 16:9.</a:t>
            </a:r>
          </a:p>
          <a:p>
            <a:pPr marL="804863" lvl="1" indent="-457200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chemeClr val="dk1"/>
                </a:solidFill>
                <a:sym typeface="Source Sans Pro"/>
              </a:rPr>
              <a:t>The PowerPoint (or PDF) slides should refer to the five sections of the Penta chart; this reference should be included on the left-hand side of each slide (see examples in the following slides of this template). The presenter/author can use </a:t>
            </a:r>
            <a:r>
              <a:rPr lang="en-US" dirty="0"/>
              <a:t>the</a:t>
            </a:r>
            <a:r>
              <a:rPr lang="en-US" dirty="0">
                <a:solidFill>
                  <a:schemeClr val="dk1"/>
                </a:solidFill>
                <a:sym typeface="Source Sans Pro"/>
              </a:rPr>
              <a:t> slides to provide detailed information about his or her research.</a:t>
            </a:r>
          </a:p>
          <a:p>
            <a:pPr marL="347663" lvl="1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>
              <a:solidFill>
                <a:schemeClr val="dk1"/>
              </a:solidFill>
              <a:sym typeface="Source Sans Pro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25000"/>
            </a:pPr>
            <a:r>
              <a:rPr lang="en-US" sz="2900" dirty="0" smtClean="0">
                <a:solidFill>
                  <a:schemeClr val="dk1"/>
                </a:solidFill>
                <a:sym typeface="Arial"/>
              </a:rPr>
              <a:t>IMPORTANT NOTE: </a:t>
            </a:r>
            <a:r>
              <a:rPr lang="en-US" sz="2900" dirty="0" smtClean="0">
                <a:solidFill>
                  <a:schemeClr val="dk1"/>
                </a:solidFill>
              </a:rPr>
              <a:t>RFIC intends to make the IF presentations a</a:t>
            </a:r>
            <a:r>
              <a:rPr lang="en-US" sz="2900" dirty="0" smtClean="0">
                <a:solidFill>
                  <a:schemeClr val="dk1"/>
                </a:solidFill>
                <a:sym typeface="Arial"/>
              </a:rPr>
              <a:t>vailable to the conference attendees as PDF down-loads, a week after and up to 60 days from the conclusion of the IMS Microwave Week</a:t>
            </a:r>
            <a:r>
              <a:rPr lang="en-US" sz="2900" dirty="0" smtClean="0">
                <a:solidFill>
                  <a:schemeClr val="dk1"/>
                </a:solidFill>
              </a:rPr>
              <a:t>. However</a:t>
            </a:r>
            <a:r>
              <a:rPr lang="en-US" sz="2900" dirty="0" smtClean="0">
                <a:solidFill>
                  <a:schemeClr val="dk1"/>
                </a:solidFill>
                <a:sym typeface="Arial"/>
              </a:rPr>
              <a:t>, the down-loadable presentations are restricted to only those that have the necessary permissions and authorizations from the presenter/author(s) institutions and </a:t>
            </a:r>
            <a:r>
              <a:rPr lang="en-US" sz="2900" dirty="0" smtClean="0">
                <a:solidFill>
                  <a:schemeClr val="dk1"/>
                </a:solidFill>
              </a:rPr>
              <a:t>sponsors for such dissemination. The presenter/author(s) are SOLELY responsible to seek and secure such permissions and authorization prior to the final submission on Monday</a:t>
            </a:r>
            <a:r>
              <a:rPr lang="en-US" sz="2900" dirty="0">
                <a:solidFill>
                  <a:schemeClr val="dk1"/>
                </a:solidFill>
              </a:rPr>
              <a:t>, 28 May </a:t>
            </a:r>
            <a:r>
              <a:rPr lang="en-US" sz="2900" dirty="0" smtClean="0">
                <a:solidFill>
                  <a:schemeClr val="dk1"/>
                </a:solidFill>
              </a:rPr>
              <a:t>2018. This includes securing, as applicable, all ITAR and other governmental permissions. The IEEE, MTT-S, and/or RFIC2018 will neither assume nor bear ANY responsibility for materials submitted without appropriate approvals or clearances, and will make NO attempt to retract, rescind, or redact the submitted materials.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25000"/>
            </a:pPr>
            <a:r>
              <a:rPr lang="en-US" sz="2900" dirty="0" smtClean="0">
                <a:solidFill>
                  <a:schemeClr val="dk1"/>
                </a:solidFill>
              </a:rPr>
              <a:t>Please </a:t>
            </a:r>
            <a:r>
              <a:rPr lang="en-US" sz="2900" dirty="0">
                <a:solidFill>
                  <a:schemeClr val="dk1"/>
                </a:solidFill>
              </a:rPr>
              <a:t>refer to the detailed instructions at the RFIC website on the preparation and submission of the IF presentations.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D33C29D-D878-4BAE-8960-F1FC0B765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1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EFB9BB41-5C66-45BD-84A2-0C947F7D9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9915D341-0830-492B-AE17-7ADE55C725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="" xmlns:a16="http://schemas.microsoft.com/office/drawing/2014/main" id="{866CA8B2-B2F9-49AD-865B-3A48EAB32E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 1, Author 2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B9C6DBB0-7677-4236-B933-AA1731C9DFA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University of XYZ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19FA4AC-39DA-4F00-B1F7-37C7415AD6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347200" y="6511925"/>
            <a:ext cx="28448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Shape 153">
            <a:extLst>
              <a:ext uri="{FF2B5EF4-FFF2-40B4-BE49-F238E27FC236}">
                <a16:creationId xmlns="" xmlns:a16="http://schemas.microsoft.com/office/drawing/2014/main" id="{F1005F96-7B16-449A-BF0C-0C36D999ADB2}"/>
              </a:ext>
            </a:extLst>
          </p:cNvPr>
          <p:cNvSpPr txBox="1"/>
          <p:nvPr/>
        </p:nvSpPr>
        <p:spPr>
          <a:xfrm rot="2049394">
            <a:off x="9805191" y="1193493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96824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E6C984E-C5E4-4505-884C-13CA74219391}"/>
              </a:ext>
            </a:extLst>
          </p:cNvPr>
          <p:cNvSpPr/>
          <p:nvPr/>
        </p:nvSpPr>
        <p:spPr>
          <a:xfrm>
            <a:off x="6799785" y="1526722"/>
            <a:ext cx="4647079" cy="1756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Franklin Gothic Book" panose="020B0503020102020204" pitchFamily="34" charset="0"/>
              </a:rPr>
              <a:t>Block Diagram/Architecture of prior approach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A246C93-F644-4393-AC71-B8831D5A94E7}"/>
              </a:ext>
            </a:extLst>
          </p:cNvPr>
          <p:cNvSpPr/>
          <p:nvPr/>
        </p:nvSpPr>
        <p:spPr>
          <a:xfrm>
            <a:off x="6799784" y="3570692"/>
            <a:ext cx="4647079" cy="1756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Franklin Gothic Book" panose="020B0503020102020204" pitchFamily="34" charset="0"/>
              </a:rPr>
              <a:t>Block Diagram/Architecture of prior approach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347A74-09EE-425F-80E5-A0B33763C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8D7A32-C866-43F9-B0FE-190DEB6F8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258" y="1511183"/>
            <a:ext cx="5034742" cy="19178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Prior approach – 1</a:t>
            </a:r>
          </a:p>
          <a:p>
            <a:pPr marL="739775" lvl="1" indent="-457200">
              <a:buFont typeface="Wingdings" panose="05000000000000000000" pitchFamily="2" charset="2"/>
              <a:buChar char="ü"/>
            </a:pPr>
            <a:r>
              <a:rPr lang="en-US" dirty="0"/>
              <a:t>Provides excellent performance metric ABC (e.g., efficiency)</a:t>
            </a:r>
          </a:p>
          <a:p>
            <a:pPr marL="739775" lvl="1" indent="-457200">
              <a:buFont typeface="Franklin Gothic Book" panose="020B0503020102020204" pitchFamily="34" charset="0"/>
              <a:buChar char="×"/>
            </a:pPr>
            <a:r>
              <a:rPr lang="en-US" dirty="0"/>
              <a:t>Requires high supply voltage and  multiple external 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1E41450-7E80-4175-AED5-952EB84F5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Shape 153">
            <a:extLst>
              <a:ext uri="{FF2B5EF4-FFF2-40B4-BE49-F238E27FC236}">
                <a16:creationId xmlns="" xmlns:a16="http://schemas.microsoft.com/office/drawing/2014/main" id="{D944B9D8-63BC-419F-BAC4-186034A9A4BD}"/>
              </a:ext>
            </a:extLst>
          </p:cNvPr>
          <p:cNvSpPr txBox="1"/>
          <p:nvPr/>
        </p:nvSpPr>
        <p:spPr>
          <a:xfrm rot="2049394">
            <a:off x="9771940" y="965698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8" name="Shape 152">
            <a:extLst>
              <a:ext uri="{FF2B5EF4-FFF2-40B4-BE49-F238E27FC236}">
                <a16:creationId xmlns="" xmlns:a16="http://schemas.microsoft.com/office/drawing/2014/main" id="{85688E39-1EC9-47B0-8C2E-36AC737896BF}"/>
              </a:ext>
            </a:extLst>
          </p:cNvPr>
          <p:cNvSpPr txBox="1">
            <a:spLocks/>
          </p:cNvSpPr>
          <p:nvPr/>
        </p:nvSpPr>
        <p:spPr>
          <a:xfrm rot="-5400000">
            <a:off x="-1772707" y="3356835"/>
            <a:ext cx="4392554" cy="813501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66092"/>
              </a:buClr>
              <a:buSzPct val="100000"/>
              <a:buFont typeface="Arial"/>
              <a:buNone/>
              <a:defRPr sz="2800" b="1" i="0" u="none" strike="noStrike" cap="none">
                <a:solidFill>
                  <a:srgbClr val="36609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347502" marR="0" lvl="1" indent="-4601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695003" marR="0" lvl="2" indent="-920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042505" marR="0" lvl="3" indent="-1104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390005" marR="0" lvl="4" indent="-5704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911257" marR="0" lvl="5" indent="-87536" algn="l" rtl="0">
              <a:lnSpc>
                <a:spcPct val="10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Char char="•"/>
              <a:defRPr sz="152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258758" marR="0" lvl="6" indent="-79437" algn="l" rtl="0">
              <a:lnSpc>
                <a:spcPct val="10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Char char="•"/>
              <a:defRPr sz="152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606258" marR="0" lvl="7" indent="-84037" algn="l" rtl="0">
              <a:lnSpc>
                <a:spcPct val="10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Char char="•"/>
              <a:defRPr sz="152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953760" marR="0" lvl="8" indent="-88639" algn="l" rtl="0">
              <a:lnSpc>
                <a:spcPct val="10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Char char="•"/>
              <a:defRPr sz="152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fontAlgn="auto">
              <a:spcBef>
                <a:spcPts val="0"/>
              </a:spcBef>
              <a:buSzPct val="25000"/>
            </a:pPr>
            <a:r>
              <a:rPr lang="en-US" b="0" kern="0" dirty="0">
                <a:latin typeface="Franklin Gothic Medium" panose="020B0603020102020204" pitchFamily="34" charset="0"/>
              </a:rPr>
              <a:t>STATUS QUO AND DESIGN GOALS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ECB77836-6223-4F7D-8FAF-AE9A4384C039}"/>
              </a:ext>
            </a:extLst>
          </p:cNvPr>
          <p:cNvSpPr txBox="1">
            <a:spLocks/>
          </p:cNvSpPr>
          <p:nvPr/>
        </p:nvSpPr>
        <p:spPr>
          <a:xfrm>
            <a:off x="1061258" y="3570692"/>
            <a:ext cx="5034742" cy="19178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60604" indent="-260604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564642" indent="-217170" algn="l" defTabSz="6949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868680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216152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563624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1911096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58568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6040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3512" indent="-173736" algn="l" defTabSz="6949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Prior approach – 2</a:t>
            </a:r>
          </a:p>
          <a:p>
            <a:pPr marL="739775" lvl="1" indent="-457200" fontAlgn="auto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/>
              <a:t>Provides excellent performance metric DEF (e.g., ACPR)</a:t>
            </a:r>
          </a:p>
          <a:p>
            <a:pPr marL="739775" lvl="1" indent="-457200" fontAlgn="auto">
              <a:spcAft>
                <a:spcPts val="0"/>
              </a:spcAft>
              <a:buFont typeface="Franklin Gothic Book" panose="020B0503020102020204" pitchFamily="34" charset="0"/>
              <a:buChar char="×"/>
            </a:pPr>
            <a:r>
              <a:rPr lang="en-US" dirty="0"/>
              <a:t>Sensitive to matching between components, multiple tuning elements etc..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9B1A06E-0AFE-463A-9F1F-97AF38639A77}"/>
              </a:ext>
            </a:extLst>
          </p:cNvPr>
          <p:cNvSpPr txBox="1"/>
          <p:nvPr/>
        </p:nvSpPr>
        <p:spPr>
          <a:xfrm>
            <a:off x="576349" y="5493991"/>
            <a:ext cx="1126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Provide a summary of the prior approaches related to the paper. Identify benefits and disadvantages </a:t>
            </a:r>
          </a:p>
        </p:txBody>
      </p:sp>
    </p:spTree>
    <p:extLst>
      <p:ext uri="{BB962C8B-B14F-4D97-AF65-F5344CB8AC3E}">
        <p14:creationId xmlns:p14="http://schemas.microsoft.com/office/powerpoint/2010/main" val="106582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C00369-DB31-40A8-91FF-5F58791F7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9B7ACE-6203-451B-9F2D-E0ACA41FD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586" y="1567308"/>
            <a:ext cx="10478814" cy="3944030"/>
          </a:xfrm>
        </p:spPr>
        <p:txBody>
          <a:bodyPr>
            <a:normAutofit/>
          </a:bodyPr>
          <a:lstStyle/>
          <a:p>
            <a:r>
              <a:rPr lang="en-US" dirty="0"/>
              <a:t>A XYZ (e.g., transmitter) is proposed for the purpose of </a:t>
            </a:r>
          </a:p>
          <a:p>
            <a:pPr lvl="1"/>
            <a:r>
              <a:rPr lang="en-US" dirty="0"/>
              <a:t> Maximizing efficiency</a:t>
            </a:r>
          </a:p>
          <a:p>
            <a:pPr lvl="1"/>
            <a:r>
              <a:rPr lang="en-US" dirty="0"/>
              <a:t> Designing for high Peak-to-Average-Power (PAPR) signals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8B4F0D6-82A2-497A-995C-1349ECC04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hape 153">
            <a:extLst>
              <a:ext uri="{FF2B5EF4-FFF2-40B4-BE49-F238E27FC236}">
                <a16:creationId xmlns="" xmlns:a16="http://schemas.microsoft.com/office/drawing/2014/main" id="{B83B1AB0-FCCF-4255-B992-FCCC5A96069B}"/>
              </a:ext>
            </a:extLst>
          </p:cNvPr>
          <p:cNvSpPr txBox="1"/>
          <p:nvPr/>
        </p:nvSpPr>
        <p:spPr>
          <a:xfrm rot="2049394">
            <a:off x="9658014" y="996313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B4B4048-A988-4370-99DD-119C61DCE843}"/>
              </a:ext>
            </a:extLst>
          </p:cNvPr>
          <p:cNvSpPr txBox="1"/>
          <p:nvPr/>
        </p:nvSpPr>
        <p:spPr>
          <a:xfrm>
            <a:off x="576349" y="5493991"/>
            <a:ext cx="1126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State what the high-level architecture is (e.g., transmitter/receiver </a:t>
            </a:r>
            <a:r>
              <a:rPr lang="en-US" b="1" dirty="0" err="1">
                <a:solidFill>
                  <a:srgbClr val="FF0000"/>
                </a:solidFill>
              </a:rPr>
              <a:t>etc</a:t>
            </a:r>
            <a:r>
              <a:rPr lang="en-US" b="1" dirty="0">
                <a:solidFill>
                  <a:srgbClr val="FF0000"/>
                </a:solidFill>
              </a:rPr>
              <a:t>), for what application and outline the goals of the design – what are the issues in prior approaches that are being addressed</a:t>
            </a:r>
          </a:p>
        </p:txBody>
      </p:sp>
      <p:sp>
        <p:nvSpPr>
          <p:cNvPr id="8" name="Shape 152">
            <a:extLst>
              <a:ext uri="{FF2B5EF4-FFF2-40B4-BE49-F238E27FC236}">
                <a16:creationId xmlns="" xmlns:a16="http://schemas.microsoft.com/office/drawing/2014/main" id="{9432838A-412D-4DAC-8D33-D92A354E536B}"/>
              </a:ext>
            </a:extLst>
          </p:cNvPr>
          <p:cNvSpPr txBox="1">
            <a:spLocks/>
          </p:cNvSpPr>
          <p:nvPr/>
        </p:nvSpPr>
        <p:spPr>
          <a:xfrm rot="-5400000">
            <a:off x="-1772707" y="3356835"/>
            <a:ext cx="4392554" cy="813501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66092"/>
              </a:buClr>
              <a:buSzPct val="100000"/>
              <a:buFont typeface="Arial"/>
              <a:buNone/>
              <a:defRPr sz="2800" b="1" i="0" u="none" strike="noStrike" cap="none">
                <a:solidFill>
                  <a:srgbClr val="36609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347502" marR="0" lvl="1" indent="-4601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695003" marR="0" lvl="2" indent="-920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042505" marR="0" lvl="3" indent="-1104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390005" marR="0" lvl="4" indent="-5704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1911257" marR="0" lvl="5" indent="-87536" algn="l" rtl="0">
              <a:lnSpc>
                <a:spcPct val="10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Char char="•"/>
              <a:defRPr sz="152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258758" marR="0" lvl="6" indent="-79437" algn="l" rtl="0">
              <a:lnSpc>
                <a:spcPct val="10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Char char="•"/>
              <a:defRPr sz="152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2606258" marR="0" lvl="7" indent="-84037" algn="l" rtl="0">
              <a:lnSpc>
                <a:spcPct val="10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Char char="•"/>
              <a:defRPr sz="152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2953760" marR="0" lvl="8" indent="-88639" algn="l" rtl="0">
              <a:lnSpc>
                <a:spcPct val="10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ct val="101333"/>
              <a:buFont typeface="Arial"/>
              <a:buChar char="•"/>
              <a:defRPr sz="152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fontAlgn="auto">
              <a:spcBef>
                <a:spcPts val="0"/>
              </a:spcBef>
              <a:buSzPct val="25000"/>
            </a:pPr>
            <a:r>
              <a:rPr lang="en-US" b="0" kern="0" dirty="0">
                <a:latin typeface="Franklin Gothic Medium" panose="020B0603020102020204" pitchFamily="34" charset="0"/>
              </a:rPr>
              <a:t>STATUS QUO AND DESIGN GOALS</a:t>
            </a:r>
          </a:p>
        </p:txBody>
      </p:sp>
    </p:spTree>
    <p:extLst>
      <p:ext uri="{BB962C8B-B14F-4D97-AF65-F5344CB8AC3E}">
        <p14:creationId xmlns:p14="http://schemas.microsoft.com/office/powerpoint/2010/main" val="1132982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3C8E59-AEE7-4902-8A27-02FEC7FB3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569286-C362-4FAB-9E49-0E48DB809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541222"/>
            <a:ext cx="10972800" cy="157110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approach that solves key design challenge ABC is introduced which employs </a:t>
            </a:r>
          </a:p>
          <a:p>
            <a:pPr lvl="1"/>
            <a:r>
              <a:rPr lang="en-US" dirty="0"/>
              <a:t> Technique – 1</a:t>
            </a:r>
          </a:p>
          <a:p>
            <a:pPr lvl="1"/>
            <a:r>
              <a:rPr lang="en-US" dirty="0"/>
              <a:t> Technique – 2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8E6F8A-6558-4524-9D8B-E1589E75A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Shape 152">
            <a:extLst>
              <a:ext uri="{FF2B5EF4-FFF2-40B4-BE49-F238E27FC236}">
                <a16:creationId xmlns="" xmlns:a16="http://schemas.microsoft.com/office/drawing/2014/main" id="{27D2E14E-731A-418F-8F1D-26F8E2C15F9F}"/>
              </a:ext>
            </a:extLst>
          </p:cNvPr>
          <p:cNvSpPr txBox="1">
            <a:spLocks/>
          </p:cNvSpPr>
          <p:nvPr/>
        </p:nvSpPr>
        <p:spPr>
          <a:xfrm rot="-5400000">
            <a:off x="-1962689" y="3546817"/>
            <a:ext cx="4392554" cy="433538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buClr>
                <a:srgbClr val="366092"/>
              </a:buClr>
              <a:buSzPct val="25000"/>
            </a:pPr>
            <a:r>
              <a:rPr lang="en-US" sz="2800" dirty="0">
                <a:solidFill>
                  <a:srgbClr val="366092"/>
                </a:solidFill>
                <a:latin typeface="Franklin Gothic Medium" panose="020B0603020102020204" pitchFamily="34" charset="0"/>
                <a:sym typeface="Source Sans Pro"/>
              </a:rPr>
              <a:t>NEW INSIGHTS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51B1EFA-7FDB-46F2-9541-0CCE41E94C72}"/>
              </a:ext>
            </a:extLst>
          </p:cNvPr>
          <p:cNvSpPr/>
          <p:nvPr/>
        </p:nvSpPr>
        <p:spPr>
          <a:xfrm>
            <a:off x="2016034" y="1288869"/>
            <a:ext cx="8377646" cy="1876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HIGH-LEVEL BLOCK DIAGRAM (CONCEPT)</a:t>
            </a:r>
          </a:p>
        </p:txBody>
      </p:sp>
      <p:sp>
        <p:nvSpPr>
          <p:cNvPr id="8" name="Shape 153">
            <a:extLst>
              <a:ext uri="{FF2B5EF4-FFF2-40B4-BE49-F238E27FC236}">
                <a16:creationId xmlns="" xmlns:a16="http://schemas.microsoft.com/office/drawing/2014/main" id="{DC40B01E-562C-42DB-AF90-4D74E37069DB}"/>
              </a:ext>
            </a:extLst>
          </p:cNvPr>
          <p:cNvSpPr txBox="1"/>
          <p:nvPr/>
        </p:nvSpPr>
        <p:spPr>
          <a:xfrm rot="2049394">
            <a:off x="9771939" y="1057477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F3C473D-486F-4442-BA06-D7023436CF49}"/>
              </a:ext>
            </a:extLst>
          </p:cNvPr>
          <p:cNvSpPr txBox="1"/>
          <p:nvPr/>
        </p:nvSpPr>
        <p:spPr>
          <a:xfrm>
            <a:off x="570213" y="5245965"/>
            <a:ext cx="1126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Identify the new approach and highlight key features.  Provide a high-level diagram of the approach.</a:t>
            </a:r>
          </a:p>
        </p:txBody>
      </p:sp>
    </p:spTree>
    <p:extLst>
      <p:ext uri="{BB962C8B-B14F-4D97-AF65-F5344CB8AC3E}">
        <p14:creationId xmlns:p14="http://schemas.microsoft.com/office/powerpoint/2010/main" val="427184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999050-CF24-48BD-A6FE-60BE98DC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CF1BC2-0255-4ABE-8441-5D3A41696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7645"/>
            <a:ext cx="5949142" cy="2715839"/>
          </a:xfrm>
        </p:spPr>
        <p:txBody>
          <a:bodyPr>
            <a:normAutofit fontScale="92500" lnSpcReduction="10000"/>
          </a:bodyPr>
          <a:lstStyle/>
          <a:p>
            <a:pPr marL="400050" indent="-222250"/>
            <a:r>
              <a:rPr lang="en-US" dirty="0"/>
              <a:t>Critical sub-designs/blocks (e. g.)</a:t>
            </a:r>
          </a:p>
          <a:p>
            <a:pPr marL="704088" lvl="1" indent="-222250"/>
            <a:r>
              <a:rPr lang="en-US" dirty="0"/>
              <a:t> Sub-design 1  </a:t>
            </a:r>
          </a:p>
          <a:p>
            <a:pPr marL="1008126" lvl="2" indent="-222250"/>
            <a:r>
              <a:rPr lang="en-US" dirty="0"/>
              <a:t>Sub-design 1 consists of …</a:t>
            </a:r>
          </a:p>
          <a:p>
            <a:pPr marL="704088" lvl="1" indent="-222250"/>
            <a:r>
              <a:rPr lang="en-US" dirty="0"/>
              <a:t> Sub-design 2</a:t>
            </a:r>
          </a:p>
          <a:p>
            <a:pPr marL="1008126" lvl="2" indent="-222250"/>
            <a:r>
              <a:rPr lang="en-US" dirty="0"/>
              <a:t>Sub-design 2 consists of ..</a:t>
            </a:r>
          </a:p>
          <a:p>
            <a:pPr marL="704088" lvl="1" indent="-222250"/>
            <a:r>
              <a:rPr lang="en-US" dirty="0"/>
              <a:t>…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F1D939F-0F8A-4775-B08F-0BE125ED6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hape 152">
            <a:extLst>
              <a:ext uri="{FF2B5EF4-FFF2-40B4-BE49-F238E27FC236}">
                <a16:creationId xmlns="" xmlns:a16="http://schemas.microsoft.com/office/drawing/2014/main" id="{E9E503C1-22C1-4B58-8EA4-B263D019215D}"/>
              </a:ext>
            </a:extLst>
          </p:cNvPr>
          <p:cNvSpPr txBox="1">
            <a:spLocks/>
          </p:cNvSpPr>
          <p:nvPr/>
        </p:nvSpPr>
        <p:spPr>
          <a:xfrm rot="-5400000">
            <a:off x="-1995940" y="3671508"/>
            <a:ext cx="4392554" cy="433538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>
              <a:buClr>
                <a:srgbClr val="366092"/>
              </a:buClr>
              <a:buSzPct val="25000"/>
            </a:pPr>
            <a:r>
              <a:rPr lang="en-US" sz="2800" kern="0" dirty="0">
                <a:solidFill>
                  <a:srgbClr val="366092"/>
                </a:solidFill>
                <a:latin typeface="Franklin Gothic Medium" panose="020B0603020102020204" pitchFamily="34" charset="0"/>
                <a:sym typeface="Source Sans Pro"/>
              </a:rPr>
              <a:t>DESCRIPTION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3D6E086-385D-48A9-93EE-36E38F5BAD95}"/>
              </a:ext>
            </a:extLst>
          </p:cNvPr>
          <p:cNvSpPr txBox="1"/>
          <p:nvPr/>
        </p:nvSpPr>
        <p:spPr>
          <a:xfrm>
            <a:off x="609600" y="5438223"/>
            <a:ext cx="1126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Identify critical blocks in the architecture and provide a detailed architecture diagram that shows the interaction between these blocks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1DEB2A3-8FF6-4AC5-B6C5-63486F6C7BE2}"/>
              </a:ext>
            </a:extLst>
          </p:cNvPr>
          <p:cNvSpPr/>
          <p:nvPr/>
        </p:nvSpPr>
        <p:spPr>
          <a:xfrm>
            <a:off x="6841368" y="943430"/>
            <a:ext cx="4741032" cy="4262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DIAGRAM(s) OF COMPLETE ARCHITECTURE  </a:t>
            </a:r>
          </a:p>
        </p:txBody>
      </p:sp>
      <p:sp>
        <p:nvSpPr>
          <p:cNvPr id="8" name="Shape 153">
            <a:extLst>
              <a:ext uri="{FF2B5EF4-FFF2-40B4-BE49-F238E27FC236}">
                <a16:creationId xmlns="" xmlns:a16="http://schemas.microsoft.com/office/drawing/2014/main" id="{177DE98B-94A7-4CAC-86F3-FADD360BC3F8}"/>
              </a:ext>
            </a:extLst>
          </p:cNvPr>
          <p:cNvSpPr txBox="1"/>
          <p:nvPr/>
        </p:nvSpPr>
        <p:spPr>
          <a:xfrm rot="2049394">
            <a:off x="9857549" y="1109424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57438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A58F16-B134-442E-B618-6D95A49C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F03AA1-B316-4D66-80D5-FC667E93B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7645"/>
            <a:ext cx="5101244" cy="2391642"/>
          </a:xfrm>
        </p:spPr>
        <p:txBody>
          <a:bodyPr/>
          <a:lstStyle/>
          <a:p>
            <a:r>
              <a:rPr lang="en-US" dirty="0"/>
              <a:t>Critical sub-design 1</a:t>
            </a:r>
          </a:p>
          <a:p>
            <a:pPr lvl="1"/>
            <a:r>
              <a:rPr lang="en-US" dirty="0"/>
              <a:t> Circuit-level description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123F05C-B30F-4757-9F07-A03094513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Shape 152">
            <a:extLst>
              <a:ext uri="{FF2B5EF4-FFF2-40B4-BE49-F238E27FC236}">
                <a16:creationId xmlns="" xmlns:a16="http://schemas.microsoft.com/office/drawing/2014/main" id="{C64D0601-608B-481E-A5F5-17D074DEF94B}"/>
              </a:ext>
            </a:extLst>
          </p:cNvPr>
          <p:cNvSpPr txBox="1">
            <a:spLocks/>
          </p:cNvSpPr>
          <p:nvPr/>
        </p:nvSpPr>
        <p:spPr>
          <a:xfrm rot="-5400000">
            <a:off x="-1995940" y="3671508"/>
            <a:ext cx="4392554" cy="433538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fontAlgn="auto">
              <a:buClr>
                <a:srgbClr val="366092"/>
              </a:buClr>
              <a:buSzPct val="25000"/>
            </a:pPr>
            <a:r>
              <a:rPr lang="en-US" sz="2800" kern="0" dirty="0">
                <a:solidFill>
                  <a:srgbClr val="366092"/>
                </a:solidFill>
                <a:latin typeface="Franklin Gothic Medium" panose="020B0603020102020204" pitchFamily="34" charset="0"/>
                <a:sym typeface="Source Sans Pro"/>
              </a:rPr>
              <a:t>DESCRIPTION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C990EDD-8621-44AF-B289-63E3A72A84A9}"/>
              </a:ext>
            </a:extLst>
          </p:cNvPr>
          <p:cNvSpPr/>
          <p:nvPr/>
        </p:nvSpPr>
        <p:spPr>
          <a:xfrm>
            <a:off x="7106202" y="1171684"/>
            <a:ext cx="2921734" cy="402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DIAGRAM OF SUB-DESIGN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E2457DA-453B-4838-B66E-DA5EE77DEB51}"/>
              </a:ext>
            </a:extLst>
          </p:cNvPr>
          <p:cNvSpPr txBox="1"/>
          <p:nvPr/>
        </p:nvSpPr>
        <p:spPr>
          <a:xfrm>
            <a:off x="609600" y="5438223"/>
            <a:ext cx="1049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Describe the critical sub-designs/blocks</a:t>
            </a:r>
          </a:p>
        </p:txBody>
      </p:sp>
      <p:sp>
        <p:nvSpPr>
          <p:cNvPr id="8" name="Shape 153">
            <a:extLst>
              <a:ext uri="{FF2B5EF4-FFF2-40B4-BE49-F238E27FC236}">
                <a16:creationId xmlns="" xmlns:a16="http://schemas.microsoft.com/office/drawing/2014/main" id="{F0191ECC-6964-4E16-9E36-4276647A33AD}"/>
              </a:ext>
            </a:extLst>
          </p:cNvPr>
          <p:cNvSpPr txBox="1"/>
          <p:nvPr/>
        </p:nvSpPr>
        <p:spPr>
          <a:xfrm rot="2049394">
            <a:off x="9780253" y="1083923"/>
            <a:ext cx="2358035" cy="523219"/>
          </a:xfrm>
          <a:prstGeom prst="rect">
            <a:avLst/>
          </a:prstGeom>
          <a:solidFill>
            <a:srgbClr val="F2DADA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621010719"/>
      </p:ext>
    </p:extLst>
  </p:cSld>
  <p:clrMapOvr>
    <a:masterClrMapping/>
  </p:clrMapOvr>
</p:sld>
</file>

<file path=ppt/theme/theme1.xml><?xml version="1.0" encoding="utf-8"?>
<a:theme xmlns:a="http://schemas.openxmlformats.org/drawingml/2006/main" name="IMS2017_OP_r1a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S2017_OP_r1ac" id="{E254AC6C-FA64-4698-934A-7A976E7E81ED}" vid="{877A9143-CBFC-4C11-BE25-6AA951D0C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15074</TotalTime>
  <Words>996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Helvetica Neue</vt:lpstr>
      <vt:lpstr>Intel Clear Light</vt:lpstr>
      <vt:lpstr>Source Sans Pro</vt:lpstr>
      <vt:lpstr>Wingdings</vt:lpstr>
      <vt:lpstr>IMS2017_OP_r1ac</vt:lpstr>
      <vt:lpstr>PowerPoint Presentation</vt:lpstr>
      <vt:lpstr>IF PowerPoint Presentation</vt:lpstr>
      <vt:lpstr>IF PowerPoint (or PDF) Presentation</vt:lpstr>
      <vt:lpstr>PowerPoint Presentation</vt:lpstr>
      <vt:lpstr>Paper title</vt:lpstr>
      <vt:lpstr>Paper title</vt:lpstr>
      <vt:lpstr>Paper title</vt:lpstr>
      <vt:lpstr>Paper Title</vt:lpstr>
      <vt:lpstr>Paper Title</vt:lpstr>
      <vt:lpstr>Paper Title</vt:lpstr>
      <vt:lpstr>Paper Title</vt:lpstr>
      <vt:lpstr>Paper Title</vt:lpstr>
      <vt:lpstr>Paper Title</vt:lpstr>
      <vt:lpstr>RFIC Interactive Forum Layout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keywords>CTPClassification=CTP_NT</cp:keywords>
  <cp:lastModifiedBy>Waleed Khalil</cp:lastModifiedBy>
  <cp:revision>623</cp:revision>
  <cp:lastPrinted>2015-10-12T17:01:40Z</cp:lastPrinted>
  <dcterms:created xsi:type="dcterms:W3CDTF">2011-11-17T21:50:28Z</dcterms:created>
  <dcterms:modified xsi:type="dcterms:W3CDTF">2018-04-16T14:43:06Z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6463e209-07c6-4e3d-bc7d-616bfed21689</vt:lpwstr>
  </property>
  <property fmtid="{D5CDD505-2E9C-101B-9397-08002B2CF9AE}" pid="3" name="CTP_TimeStamp">
    <vt:lpwstr>2018-04-11 20:22:25Z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